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EB Garamond"/>
      <p:regular r:id="rId23"/>
      <p:bold r:id="rId24"/>
      <p:italic r:id="rId25"/>
      <p:boldItalic r:id="rId26"/>
    </p:embeddedFont>
    <p:embeddedFont>
      <p:font typeface="Roboto Mon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EBGaramond-bold.fntdata"/><Relationship Id="rId23" Type="http://schemas.openxmlformats.org/officeDocument/2006/relationships/font" Target="fonts/EBGaramond-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EBGaramond-boldItalic.fntdata"/><Relationship Id="rId25" Type="http://schemas.openxmlformats.org/officeDocument/2006/relationships/font" Target="fonts/EBGaramond-italic.fntdata"/><Relationship Id="rId28" Type="http://schemas.openxmlformats.org/officeDocument/2006/relationships/font" Target="fonts/RobotoMono-bold.fntdata"/><Relationship Id="rId27" Type="http://schemas.openxmlformats.org/officeDocument/2006/relationships/font" Target="fonts/RobotoMon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Mono-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RobotoMon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jp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f7aa062b4e_1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f7aa062b4e_1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f7aa062b4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f7aa062b4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f7aa062b4e_1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f7aa062b4e_1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f7aa062b4e_1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f7aa062b4e_1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f7aa062b4e_1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f7aa062b4e_1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f7aa062b4e_1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f7aa062b4e_1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f7aa062b4e_1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f7aa062b4e_1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f7aa062b4e_1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f7aa062b4e_1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f66dd3267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f66dd3267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f7aa062b4e_1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f7aa062b4e_1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f7aa062b4e_1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f7aa062b4e_1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f7aa062b4e_1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f7aa062b4e_1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f7aa062b4e_1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f7aa062b4e_1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f7aa062b4e_1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f7aa062b4e_1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f7aa062b4e_1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f7aa062b4e_1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f7aa062b4e_1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f7aa062b4e_1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7.png"/><Relationship Id="rId5"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www.youtube.com/watch?v=dHWmnayy8MY" TargetMode="External"/><Relationship Id="rId4" Type="http://schemas.openxmlformats.org/officeDocument/2006/relationships/image" Target="../media/image8.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discord.com/channels/877320365825749002/1277712021944537101" TargetMode="External"/><Relationship Id="rId4" Type="http://schemas.openxmlformats.org/officeDocument/2006/relationships/hyperlink" Target="https://github.com/allegheny-college-ls-591-fall-2024"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Welcome to LS 591!</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Departmental Values</a:t>
            </a:r>
            <a:endParaRPr/>
          </a:p>
        </p:txBody>
      </p:sp>
      <p:sp>
        <p:nvSpPr>
          <p:cNvPr id="114" name="Google Shape;114;p2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id="119" name="Google Shape;119;p23"/>
          <p:cNvPicPr preferRelativeResize="0"/>
          <p:nvPr/>
        </p:nvPicPr>
        <p:blipFill>
          <a:blip r:embed="rId3">
            <a:alphaModFix/>
          </a:blip>
          <a:stretch>
            <a:fillRect/>
          </a:stretch>
        </p:blipFill>
        <p:spPr>
          <a:xfrm>
            <a:off x="13" y="0"/>
            <a:ext cx="9144003" cy="5143501"/>
          </a:xfrm>
          <a:prstGeom prst="rect">
            <a:avLst/>
          </a:prstGeom>
          <a:noFill/>
          <a:ln>
            <a:noFill/>
          </a:ln>
        </p:spPr>
      </p:pic>
      <p:grpSp>
        <p:nvGrpSpPr>
          <p:cNvPr id="120" name="Google Shape;120;p23"/>
          <p:cNvGrpSpPr/>
          <p:nvPr/>
        </p:nvGrpSpPr>
        <p:grpSpPr>
          <a:xfrm>
            <a:off x="2523413" y="473210"/>
            <a:ext cx="4097182" cy="4197080"/>
            <a:chOff x="2523413" y="690400"/>
            <a:chExt cx="4097182" cy="4197080"/>
          </a:xfrm>
        </p:grpSpPr>
        <p:pic>
          <p:nvPicPr>
            <p:cNvPr id="121" name="Google Shape;121;p23"/>
            <p:cNvPicPr preferRelativeResize="0"/>
            <p:nvPr/>
          </p:nvPicPr>
          <p:blipFill>
            <a:blip r:embed="rId4">
              <a:alphaModFix/>
            </a:blip>
            <a:stretch>
              <a:fillRect/>
            </a:stretch>
          </p:blipFill>
          <p:spPr>
            <a:xfrm>
              <a:off x="3635954" y="690400"/>
              <a:ext cx="1872100" cy="3620475"/>
            </a:xfrm>
            <a:prstGeom prst="rect">
              <a:avLst/>
            </a:prstGeom>
            <a:noFill/>
            <a:ln>
              <a:noFill/>
            </a:ln>
          </p:spPr>
        </p:pic>
        <p:pic>
          <p:nvPicPr>
            <p:cNvPr id="122" name="Google Shape;122;p23"/>
            <p:cNvPicPr preferRelativeResize="0"/>
            <p:nvPr/>
          </p:nvPicPr>
          <p:blipFill>
            <a:blip r:embed="rId5">
              <a:alphaModFix/>
            </a:blip>
            <a:stretch>
              <a:fillRect/>
            </a:stretch>
          </p:blipFill>
          <p:spPr>
            <a:xfrm>
              <a:off x="3598930" y="3831825"/>
              <a:ext cx="1946148" cy="611049"/>
            </a:xfrm>
            <a:prstGeom prst="rect">
              <a:avLst/>
            </a:prstGeom>
            <a:noFill/>
            <a:ln>
              <a:noFill/>
            </a:ln>
          </p:spPr>
        </p:pic>
        <p:sp>
          <p:nvSpPr>
            <p:cNvPr id="123" name="Google Shape;123;p23"/>
            <p:cNvSpPr/>
            <p:nvPr/>
          </p:nvSpPr>
          <p:spPr>
            <a:xfrm>
              <a:off x="2523413" y="4601881"/>
              <a:ext cx="4097182" cy="285599"/>
            </a:xfrm>
            <a:prstGeom prst="rect">
              <a:avLst/>
            </a:prstGeom>
          </p:spPr>
          <p:txBody>
            <a:bodyPr>
              <a:prstTxWarp prst="textPlain"/>
            </a:bodyPr>
            <a:lstStyle/>
            <a:p>
              <a:pPr lvl="0" algn="ctr"/>
              <a:r>
                <a:rPr b="0" i="0">
                  <a:ln cap="flat" cmpd="sng" w="19050">
                    <a:solidFill>
                      <a:srgbClr val="1D2F51"/>
                    </a:solidFill>
                    <a:prstDash val="solid"/>
                    <a:round/>
                    <a:headEnd len="sm" w="sm" type="none"/>
                    <a:tailEnd len="sm" w="sm" type="none"/>
                  </a:ln>
                  <a:solidFill>
                    <a:srgbClr val="1D2F51"/>
                  </a:solidFill>
                  <a:latin typeface="Inter;800"/>
                </a:rPr>
                <a:t>OUR SHARED VALUES</a:t>
              </a:r>
            </a:p>
          </p:txBody>
        </p:sp>
      </p:grpSp>
      <p:grpSp>
        <p:nvGrpSpPr>
          <p:cNvPr id="124" name="Google Shape;124;p23"/>
          <p:cNvGrpSpPr/>
          <p:nvPr/>
        </p:nvGrpSpPr>
        <p:grpSpPr>
          <a:xfrm>
            <a:off x="227275" y="721333"/>
            <a:ext cx="3124200" cy="1591967"/>
            <a:chOff x="227275" y="721333"/>
            <a:chExt cx="3124200" cy="1591967"/>
          </a:xfrm>
        </p:grpSpPr>
        <p:grpSp>
          <p:nvGrpSpPr>
            <p:cNvPr id="125" name="Google Shape;125;p23"/>
            <p:cNvGrpSpPr/>
            <p:nvPr/>
          </p:nvGrpSpPr>
          <p:grpSpPr>
            <a:xfrm>
              <a:off x="331283" y="721333"/>
              <a:ext cx="2517556" cy="188981"/>
              <a:chOff x="205575" y="1771350"/>
              <a:chExt cx="4012042" cy="301164"/>
            </a:xfrm>
          </p:grpSpPr>
          <p:sp>
            <p:nvSpPr>
              <p:cNvPr id="126" name="Google Shape;126;p23"/>
              <p:cNvSpPr/>
              <p:nvPr/>
            </p:nvSpPr>
            <p:spPr>
              <a:xfrm>
                <a:off x="205575" y="1775172"/>
                <a:ext cx="1555065" cy="293504"/>
              </a:xfrm>
              <a:prstGeom prst="rect">
                <a:avLst/>
              </a:prstGeom>
            </p:spPr>
            <p:txBody>
              <a:bodyPr>
                <a:prstTxWarp prst="textPlain"/>
              </a:bodyPr>
              <a:lstStyle/>
              <a:p>
                <a:pPr lvl="0" algn="ctr"/>
                <a:r>
                  <a:rPr b="0" i="0">
                    <a:ln cap="flat" cmpd="sng" w="9525">
                      <a:solidFill>
                        <a:srgbClr val="1D2F51"/>
                      </a:solidFill>
                      <a:prstDash val="solid"/>
                      <a:round/>
                      <a:headEnd len="sm" w="sm" type="none"/>
                      <a:tailEnd len="sm" w="sm" type="none"/>
                    </a:ln>
                    <a:solidFill>
                      <a:srgbClr val="1D2F51"/>
                    </a:solidFill>
                    <a:latin typeface="Inter;800"/>
                  </a:rPr>
                  <a:t>WE ARE</a:t>
                </a:r>
              </a:p>
            </p:txBody>
          </p:sp>
          <p:sp>
            <p:nvSpPr>
              <p:cNvPr id="127" name="Google Shape;127;p23"/>
              <p:cNvSpPr/>
              <p:nvPr/>
            </p:nvSpPr>
            <p:spPr>
              <a:xfrm>
                <a:off x="1873932" y="1771350"/>
                <a:ext cx="2343685" cy="301164"/>
              </a:xfrm>
              <a:prstGeom prst="rect">
                <a:avLst/>
              </a:prstGeom>
            </p:spPr>
            <p:txBody>
              <a:bodyPr>
                <a:prstTxWarp prst="textPlain"/>
              </a:bodyPr>
              <a:lstStyle/>
              <a:p>
                <a:pPr lvl="0" algn="ctr"/>
                <a:r>
                  <a:rPr b="0" i="0">
                    <a:ln cap="flat" cmpd="sng" w="9525">
                      <a:solidFill>
                        <a:srgbClr val="1D2F51"/>
                      </a:solidFill>
                      <a:prstDash val="solid"/>
                      <a:round/>
                      <a:headEnd len="sm" w="sm" type="none"/>
                      <a:tailEnd len="sm" w="sm" type="none"/>
                    </a:ln>
                    <a:solidFill>
                      <a:srgbClr val="DD5635"/>
                    </a:solidFill>
                    <a:latin typeface="Inter;800"/>
                  </a:rPr>
                  <a:t>TECHNICAL</a:t>
                </a:r>
              </a:p>
            </p:txBody>
          </p:sp>
        </p:grpSp>
        <p:sp>
          <p:nvSpPr>
            <p:cNvPr id="128" name="Google Shape;128;p23"/>
            <p:cNvSpPr txBox="1"/>
            <p:nvPr/>
          </p:nvSpPr>
          <p:spPr>
            <a:xfrm>
              <a:off x="227275" y="1020300"/>
              <a:ext cx="3124200" cy="12930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800">
                  <a:solidFill>
                    <a:srgbClr val="1D2F51"/>
                  </a:solidFill>
                  <a:latin typeface="EB Garamond"/>
                  <a:ea typeface="EB Garamond"/>
                  <a:cs typeface="EB Garamond"/>
                  <a:sym typeface="EB Garamond"/>
                </a:rPr>
                <a:t>We aim to achieve competence and excellence in technical knowledge, its applications, and effects.</a:t>
              </a:r>
              <a:endParaRPr sz="1800">
                <a:solidFill>
                  <a:srgbClr val="1D2F51"/>
                </a:solidFill>
                <a:latin typeface="EB Garamond"/>
                <a:ea typeface="EB Garamond"/>
                <a:cs typeface="EB Garamond"/>
                <a:sym typeface="EB Garamond"/>
              </a:endParaRPr>
            </a:p>
          </p:txBody>
        </p:sp>
      </p:grpSp>
      <p:grpSp>
        <p:nvGrpSpPr>
          <p:cNvPr id="129" name="Google Shape;129;p23"/>
          <p:cNvGrpSpPr/>
          <p:nvPr/>
        </p:nvGrpSpPr>
        <p:grpSpPr>
          <a:xfrm>
            <a:off x="5675350" y="721333"/>
            <a:ext cx="3124200" cy="1591967"/>
            <a:chOff x="5720325" y="343058"/>
            <a:chExt cx="3124200" cy="1591967"/>
          </a:xfrm>
        </p:grpSpPr>
        <p:sp>
          <p:nvSpPr>
            <p:cNvPr id="130" name="Google Shape;130;p23"/>
            <p:cNvSpPr/>
            <p:nvPr/>
          </p:nvSpPr>
          <p:spPr>
            <a:xfrm>
              <a:off x="5824333" y="345456"/>
              <a:ext cx="975802" cy="184173"/>
            </a:xfrm>
            <a:prstGeom prst="rect">
              <a:avLst/>
            </a:prstGeom>
          </p:spPr>
          <p:txBody>
            <a:bodyPr>
              <a:prstTxWarp prst="textPlain"/>
            </a:bodyPr>
            <a:lstStyle/>
            <a:p>
              <a:pPr lvl="0" algn="ctr"/>
              <a:r>
                <a:rPr b="0" i="0">
                  <a:ln cap="flat" cmpd="sng" w="9525">
                    <a:solidFill>
                      <a:srgbClr val="1D2F51"/>
                    </a:solidFill>
                    <a:prstDash val="solid"/>
                    <a:round/>
                    <a:headEnd len="sm" w="sm" type="none"/>
                    <a:tailEnd len="sm" w="sm" type="none"/>
                  </a:ln>
                  <a:solidFill>
                    <a:srgbClr val="1D2F51"/>
                  </a:solidFill>
                  <a:latin typeface="Inter;800"/>
                </a:rPr>
                <a:t>WE ARE</a:t>
              </a:r>
            </a:p>
          </p:txBody>
        </p:sp>
        <p:sp>
          <p:nvSpPr>
            <p:cNvPr id="131" name="Google Shape;131;p23"/>
            <p:cNvSpPr/>
            <p:nvPr/>
          </p:nvSpPr>
          <p:spPr>
            <a:xfrm>
              <a:off x="6871227" y="343058"/>
              <a:ext cx="1082819" cy="188980"/>
            </a:xfrm>
            <a:prstGeom prst="rect">
              <a:avLst/>
            </a:prstGeom>
          </p:spPr>
          <p:txBody>
            <a:bodyPr>
              <a:prstTxWarp prst="textPlain"/>
            </a:bodyPr>
            <a:lstStyle/>
            <a:p>
              <a:pPr lvl="0" algn="ctr"/>
              <a:r>
                <a:rPr b="0" i="0">
                  <a:ln cap="flat" cmpd="sng" w="9525">
                    <a:solidFill>
                      <a:srgbClr val="1D2F51"/>
                    </a:solidFill>
                    <a:prstDash val="solid"/>
                    <a:round/>
                    <a:headEnd len="sm" w="sm" type="none"/>
                    <a:tailEnd len="sm" w="sm" type="none"/>
                  </a:ln>
                  <a:solidFill>
                    <a:srgbClr val="8DBD54"/>
                  </a:solidFill>
                  <a:latin typeface="Inter;800"/>
                </a:rPr>
                <a:t>ETHICAL</a:t>
              </a:r>
            </a:p>
          </p:txBody>
        </p:sp>
        <p:sp>
          <p:nvSpPr>
            <p:cNvPr id="132" name="Google Shape;132;p23"/>
            <p:cNvSpPr txBox="1"/>
            <p:nvPr/>
          </p:nvSpPr>
          <p:spPr>
            <a:xfrm>
              <a:off x="5720325" y="642025"/>
              <a:ext cx="3124200" cy="12930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800">
                  <a:solidFill>
                    <a:srgbClr val="1D2F51"/>
                  </a:solidFill>
                  <a:latin typeface="EB Garamond"/>
                  <a:ea typeface="EB Garamond"/>
                  <a:cs typeface="EB Garamond"/>
                  <a:sym typeface="EB Garamond"/>
                </a:rPr>
                <a:t>We make decisions rooted in the principles of equity and justice, focusing on the greater good of our communities.</a:t>
              </a:r>
              <a:endParaRPr sz="1800">
                <a:solidFill>
                  <a:srgbClr val="1D2F51"/>
                </a:solidFill>
                <a:latin typeface="EB Garamond"/>
                <a:ea typeface="EB Garamond"/>
                <a:cs typeface="EB Garamond"/>
                <a:sym typeface="EB Garamond"/>
              </a:endParaRPr>
            </a:p>
          </p:txBody>
        </p:sp>
      </p:grpSp>
      <p:grpSp>
        <p:nvGrpSpPr>
          <p:cNvPr id="133" name="Google Shape;133;p23"/>
          <p:cNvGrpSpPr/>
          <p:nvPr/>
        </p:nvGrpSpPr>
        <p:grpSpPr>
          <a:xfrm>
            <a:off x="5675350" y="2571758"/>
            <a:ext cx="3124200" cy="1314767"/>
            <a:chOff x="11380575" y="673733"/>
            <a:chExt cx="3124200" cy="1314767"/>
          </a:xfrm>
        </p:grpSpPr>
        <p:sp>
          <p:nvSpPr>
            <p:cNvPr id="134" name="Google Shape;134;p23"/>
            <p:cNvSpPr/>
            <p:nvPr/>
          </p:nvSpPr>
          <p:spPr>
            <a:xfrm>
              <a:off x="11484583" y="676131"/>
              <a:ext cx="975802" cy="184173"/>
            </a:xfrm>
            <a:prstGeom prst="rect">
              <a:avLst/>
            </a:prstGeom>
          </p:spPr>
          <p:txBody>
            <a:bodyPr>
              <a:prstTxWarp prst="textPlain"/>
            </a:bodyPr>
            <a:lstStyle/>
            <a:p>
              <a:pPr lvl="0" algn="ctr"/>
              <a:r>
                <a:rPr b="0" i="0">
                  <a:ln cap="flat" cmpd="sng" w="9525">
                    <a:solidFill>
                      <a:srgbClr val="1D2F51"/>
                    </a:solidFill>
                    <a:prstDash val="solid"/>
                    <a:round/>
                    <a:headEnd len="sm" w="sm" type="none"/>
                    <a:tailEnd len="sm" w="sm" type="none"/>
                  </a:ln>
                  <a:solidFill>
                    <a:srgbClr val="1D2F51"/>
                  </a:solidFill>
                  <a:latin typeface="Inter;800"/>
                </a:rPr>
                <a:t>WE ARE</a:t>
              </a:r>
            </a:p>
          </p:txBody>
        </p:sp>
        <p:sp>
          <p:nvSpPr>
            <p:cNvPr id="135" name="Google Shape;135;p23"/>
            <p:cNvSpPr/>
            <p:nvPr/>
          </p:nvSpPr>
          <p:spPr>
            <a:xfrm>
              <a:off x="12524027" y="673733"/>
              <a:ext cx="1721125" cy="188980"/>
            </a:xfrm>
            <a:prstGeom prst="rect">
              <a:avLst/>
            </a:prstGeom>
          </p:spPr>
          <p:txBody>
            <a:bodyPr>
              <a:prstTxWarp prst="textPlain"/>
            </a:bodyPr>
            <a:lstStyle/>
            <a:p>
              <a:pPr lvl="0" algn="ctr"/>
              <a:r>
                <a:rPr b="0" i="0">
                  <a:ln cap="flat" cmpd="sng" w="9525">
                    <a:solidFill>
                      <a:srgbClr val="1D2F51"/>
                    </a:solidFill>
                    <a:prstDash val="solid"/>
                    <a:round/>
                    <a:headEnd len="sm" w="sm" type="none"/>
                    <a:tailEnd len="sm" w="sm" type="none"/>
                  </a:ln>
                  <a:solidFill>
                    <a:srgbClr val="F5DD63"/>
                  </a:solidFill>
                  <a:latin typeface="Inter;800"/>
                </a:rPr>
                <a:t>RESPONSIBLE</a:t>
              </a:r>
            </a:p>
          </p:txBody>
        </p:sp>
        <p:sp>
          <p:nvSpPr>
            <p:cNvPr id="136" name="Google Shape;136;p23"/>
            <p:cNvSpPr txBox="1"/>
            <p:nvPr/>
          </p:nvSpPr>
          <p:spPr>
            <a:xfrm>
              <a:off x="11380575" y="972700"/>
              <a:ext cx="3124200" cy="10158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800">
                  <a:solidFill>
                    <a:srgbClr val="1D2F51"/>
                  </a:solidFill>
                  <a:latin typeface="EB Garamond"/>
                  <a:ea typeface="EB Garamond"/>
                  <a:cs typeface="EB Garamond"/>
                  <a:sym typeface="EB Garamond"/>
                </a:rPr>
                <a:t>We honor commitments and take responsibility for our actions and outcomes.</a:t>
              </a:r>
              <a:endParaRPr sz="1800">
                <a:solidFill>
                  <a:srgbClr val="1D2F51"/>
                </a:solidFill>
                <a:latin typeface="EB Garamond"/>
                <a:ea typeface="EB Garamond"/>
                <a:cs typeface="EB Garamond"/>
                <a:sym typeface="EB Garamond"/>
              </a:endParaRPr>
            </a:p>
          </p:txBody>
        </p:sp>
      </p:grpSp>
      <p:grpSp>
        <p:nvGrpSpPr>
          <p:cNvPr id="137" name="Google Shape;137;p23"/>
          <p:cNvGrpSpPr/>
          <p:nvPr/>
        </p:nvGrpSpPr>
        <p:grpSpPr>
          <a:xfrm>
            <a:off x="227275" y="2571745"/>
            <a:ext cx="3124200" cy="1533562"/>
            <a:chOff x="227275" y="2571745"/>
            <a:chExt cx="3124200" cy="1533562"/>
          </a:xfrm>
        </p:grpSpPr>
        <p:sp>
          <p:nvSpPr>
            <p:cNvPr id="138" name="Google Shape;138;p23"/>
            <p:cNvSpPr txBox="1"/>
            <p:nvPr/>
          </p:nvSpPr>
          <p:spPr>
            <a:xfrm>
              <a:off x="227275" y="2812307"/>
              <a:ext cx="3124200" cy="12930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800">
                  <a:solidFill>
                    <a:srgbClr val="1D2F51"/>
                  </a:solidFill>
                  <a:latin typeface="EB Garamond"/>
                  <a:ea typeface="EB Garamond"/>
                  <a:cs typeface="EB Garamond"/>
                  <a:sym typeface="EB Garamond"/>
                </a:rPr>
                <a:t>We provide an inclusive community environment which invites and celebrates diversity of experience, thought, and belief.</a:t>
              </a:r>
              <a:endParaRPr sz="1800">
                <a:solidFill>
                  <a:srgbClr val="1D2F51"/>
                </a:solidFill>
                <a:latin typeface="EB Garamond"/>
                <a:ea typeface="EB Garamond"/>
                <a:cs typeface="EB Garamond"/>
                <a:sym typeface="EB Garamond"/>
              </a:endParaRPr>
            </a:p>
          </p:txBody>
        </p:sp>
        <p:grpSp>
          <p:nvGrpSpPr>
            <p:cNvPr id="139" name="Google Shape;139;p23"/>
            <p:cNvGrpSpPr/>
            <p:nvPr/>
          </p:nvGrpSpPr>
          <p:grpSpPr>
            <a:xfrm>
              <a:off x="331283" y="2571745"/>
              <a:ext cx="2389791" cy="188980"/>
              <a:chOff x="382520" y="2468320"/>
              <a:chExt cx="2389791" cy="188980"/>
            </a:xfrm>
          </p:grpSpPr>
          <p:sp>
            <p:nvSpPr>
              <p:cNvPr id="140" name="Google Shape;140;p23"/>
              <p:cNvSpPr/>
              <p:nvPr/>
            </p:nvSpPr>
            <p:spPr>
              <a:xfrm>
                <a:off x="382520" y="2470719"/>
                <a:ext cx="975802" cy="184173"/>
              </a:xfrm>
              <a:prstGeom prst="rect">
                <a:avLst/>
              </a:prstGeom>
            </p:spPr>
            <p:txBody>
              <a:bodyPr>
                <a:prstTxWarp prst="textPlain"/>
              </a:bodyPr>
              <a:lstStyle/>
              <a:p>
                <a:pPr lvl="0" algn="ctr"/>
                <a:r>
                  <a:rPr b="0" i="0">
                    <a:ln cap="flat" cmpd="sng" w="9525">
                      <a:solidFill>
                        <a:srgbClr val="1D2F51"/>
                      </a:solidFill>
                      <a:prstDash val="solid"/>
                      <a:round/>
                      <a:headEnd len="sm" w="sm" type="none"/>
                      <a:tailEnd len="sm" w="sm" type="none"/>
                    </a:ln>
                    <a:solidFill>
                      <a:srgbClr val="1D2F51"/>
                    </a:solidFill>
                    <a:latin typeface="Inter;800"/>
                  </a:rPr>
                  <a:t>WE ARE</a:t>
                </a:r>
              </a:p>
            </p:txBody>
          </p:sp>
          <p:sp>
            <p:nvSpPr>
              <p:cNvPr id="141" name="Google Shape;141;p23"/>
              <p:cNvSpPr/>
              <p:nvPr/>
            </p:nvSpPr>
            <p:spPr>
              <a:xfrm>
                <a:off x="1429414" y="2468320"/>
                <a:ext cx="1342897" cy="188980"/>
              </a:xfrm>
              <a:prstGeom prst="rect">
                <a:avLst/>
              </a:prstGeom>
            </p:spPr>
            <p:txBody>
              <a:bodyPr>
                <a:prstTxWarp prst="textPlain"/>
              </a:bodyPr>
              <a:lstStyle/>
              <a:p>
                <a:pPr lvl="0" algn="ctr"/>
                <a:r>
                  <a:rPr b="0" i="0">
                    <a:ln cap="flat" cmpd="sng" w="9525">
                      <a:solidFill>
                        <a:srgbClr val="1D2F51"/>
                      </a:solidFill>
                      <a:prstDash val="solid"/>
                      <a:round/>
                      <a:headEnd len="sm" w="sm" type="none"/>
                      <a:tailEnd len="sm" w="sm" type="none"/>
                    </a:ln>
                    <a:solidFill>
                      <a:srgbClr val="1D2F51"/>
                    </a:solidFill>
                    <a:latin typeface="Inter;800"/>
                  </a:rPr>
                  <a:t>INCLUSIVE</a:t>
                </a:r>
              </a:p>
            </p:txBody>
          </p:sp>
        </p:grpSp>
      </p:grpSp>
      <p:cxnSp>
        <p:nvCxnSpPr>
          <p:cNvPr id="142" name="Google Shape;142;p23"/>
          <p:cNvCxnSpPr>
            <a:endCxn id="128" idx="3"/>
          </p:cNvCxnSpPr>
          <p:nvPr/>
        </p:nvCxnSpPr>
        <p:spPr>
          <a:xfrm rot="10800000">
            <a:off x="3351475" y="1666800"/>
            <a:ext cx="850200" cy="259500"/>
          </a:xfrm>
          <a:prstGeom prst="bentConnector3">
            <a:avLst>
              <a:gd fmla="val 50000" name="adj1"/>
            </a:avLst>
          </a:prstGeom>
          <a:noFill/>
          <a:ln cap="flat" cmpd="sng" w="19050">
            <a:solidFill>
              <a:schemeClr val="lt1"/>
            </a:solidFill>
            <a:prstDash val="dash"/>
            <a:round/>
            <a:headEnd len="med" w="med" type="none"/>
            <a:tailEnd len="med" w="med" type="none"/>
          </a:ln>
        </p:spPr>
      </p:cxnSp>
      <p:cxnSp>
        <p:nvCxnSpPr>
          <p:cNvPr id="143" name="Google Shape;143;p23"/>
          <p:cNvCxnSpPr>
            <a:endCxn id="138" idx="3"/>
          </p:cNvCxnSpPr>
          <p:nvPr/>
        </p:nvCxnSpPr>
        <p:spPr>
          <a:xfrm flipH="1">
            <a:off x="3351475" y="3056807"/>
            <a:ext cx="841200" cy="402000"/>
          </a:xfrm>
          <a:prstGeom prst="bentConnector3">
            <a:avLst>
              <a:gd fmla="val 50000" name="adj1"/>
            </a:avLst>
          </a:prstGeom>
          <a:noFill/>
          <a:ln cap="flat" cmpd="sng" w="19050">
            <a:solidFill>
              <a:schemeClr val="lt1"/>
            </a:solidFill>
            <a:prstDash val="dash"/>
            <a:round/>
            <a:headEnd len="med" w="med" type="none"/>
            <a:tailEnd len="med" w="med" type="none"/>
          </a:ln>
        </p:spPr>
      </p:cxnSp>
      <p:cxnSp>
        <p:nvCxnSpPr>
          <p:cNvPr id="144" name="Google Shape;144;p23"/>
          <p:cNvCxnSpPr>
            <a:endCxn id="132" idx="1"/>
          </p:cNvCxnSpPr>
          <p:nvPr/>
        </p:nvCxnSpPr>
        <p:spPr>
          <a:xfrm flipH="1" rot="10800000">
            <a:off x="4869250" y="1666800"/>
            <a:ext cx="806100" cy="170400"/>
          </a:xfrm>
          <a:prstGeom prst="bentConnector3">
            <a:avLst>
              <a:gd fmla="val 50000" name="adj1"/>
            </a:avLst>
          </a:prstGeom>
          <a:noFill/>
          <a:ln cap="flat" cmpd="sng" w="19050">
            <a:solidFill>
              <a:schemeClr val="lt1"/>
            </a:solidFill>
            <a:prstDash val="dash"/>
            <a:round/>
            <a:headEnd len="med" w="med" type="none"/>
            <a:tailEnd len="med" w="med" type="none"/>
          </a:ln>
        </p:spPr>
      </p:cxnSp>
      <p:cxnSp>
        <p:nvCxnSpPr>
          <p:cNvPr id="145" name="Google Shape;145;p23"/>
          <p:cNvCxnSpPr>
            <a:endCxn id="136" idx="1"/>
          </p:cNvCxnSpPr>
          <p:nvPr/>
        </p:nvCxnSpPr>
        <p:spPr>
          <a:xfrm>
            <a:off x="4842550" y="2967925"/>
            <a:ext cx="832800" cy="410700"/>
          </a:xfrm>
          <a:prstGeom prst="bentConnector3">
            <a:avLst>
              <a:gd fmla="val 50000" name="adj1"/>
            </a:avLst>
          </a:prstGeom>
          <a:noFill/>
          <a:ln cap="flat" cmpd="sng" w="19050">
            <a:solidFill>
              <a:schemeClr val="lt1"/>
            </a:solidFill>
            <a:prstDash val="dash"/>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4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4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4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4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Activity</a:t>
            </a:r>
            <a:endParaRPr/>
          </a:p>
        </p:txBody>
      </p:sp>
      <p:sp>
        <p:nvSpPr>
          <p:cNvPr id="151" name="Google Shape;151;p2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Approaching Problems with Computational Thinking</a:t>
            </a:r>
            <a:endParaRPr/>
          </a:p>
        </p:txBody>
      </p:sp>
      <p:sp>
        <p:nvSpPr>
          <p:cNvPr id="157" name="Google Shape;157;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video url: </a:t>
            </a:r>
            <a:r>
              <a:rPr lang="en"/>
              <a:t>https://www.youtubeeducation.com/watch?v=dHWmnayy8MY</a:t>
            </a:r>
            <a:endParaRPr/>
          </a:p>
        </p:txBody>
      </p:sp>
      <p:pic>
        <p:nvPicPr>
          <p:cNvPr descr="Computational thinking is a way of solving problems in a systematic way. Computational thinking is very useful in computer science but it can also be applied to a whole range of subjects, and to everyday life. Computational thinking includes several techniques. These are decomposition, pattern recognition and generalisation, abstraction, algorithms, logical reasoning and evaluation. This video describes how these techniques can be used to solve problems and how the solutions can be expressed using structure diagrams and flowcharts. As you’ll see, poor Boris has been left all alone on an island and now he is faced with the problem of survival. See how Boris copes by applying computational thinking to his predicament. Will he survive on fish and coconuts long enough to be rescued? &#10;&#10;Chapters:&#10;00:00 What is computational thinking?&#10;01:17 Computational Thinking Techniques&#10;01:27 Decomposition &#10;04:26 Pattern Recognition &#10;06:00 Generalisation &#10;06:37 Abstraction &#10;09:35 Algorithms &#10;10:15 Logical Reasoning &#10;13:00 Evaluation" id="158" name="Google Shape;158;p25" title="Computational Thinking">
            <a:hlinkClick r:id="rId3"/>
          </p:cNvPr>
          <p:cNvPicPr preferRelativeResize="0"/>
          <p:nvPr/>
        </p:nvPicPr>
        <p:blipFill>
          <a:blip r:embed="rId4">
            <a:alphaModFix/>
          </a:blip>
          <a:stretch>
            <a:fillRect/>
          </a:stretch>
        </p:blipFill>
        <p:spPr>
          <a:xfrm>
            <a:off x="3048000" y="1714500"/>
            <a:ext cx="3048000" cy="1714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8"/>
                                        </p:tgtEl>
                                        <p:attrNameLst>
                                          <p:attrName>style.visibility</p:attrName>
                                        </p:attrNameLst>
                                      </p:cBhvr>
                                      <p:to>
                                        <p:strVal val="visible"/>
                                      </p:to>
                                    </p:set>
                                    <p:animEffect filter="fade" transition="in">
                                      <p:cBhvr>
                                        <p:cTn dur="1000"/>
                                        <p:tgtEl>
                                          <p:spTgt spid="1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Estimating the Unknowable</a:t>
            </a:r>
            <a:endParaRPr/>
          </a:p>
        </p:txBody>
      </p:sp>
      <p:sp>
        <p:nvSpPr>
          <p:cNvPr id="164" name="Google Shape;164;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Group Activity</a:t>
            </a:r>
            <a:endParaRPr/>
          </a:p>
          <a:p>
            <a:pPr indent="0" lvl="0" marL="0" rtl="0" algn="l">
              <a:spcBef>
                <a:spcPts val="1200"/>
              </a:spcBef>
              <a:spcAft>
                <a:spcPts val="1200"/>
              </a:spcAft>
              <a:buNone/>
            </a:pPr>
            <a:r>
              <a:rPr lang="en"/>
              <a:t>Navigate to </a:t>
            </a:r>
            <a:r>
              <a:rPr lang="en">
                <a:solidFill>
                  <a:srgbClr val="9900FF"/>
                </a:solidFill>
              </a:rPr>
              <a:t>Week1-ApproachingProblems/activity-estimation/</a:t>
            </a:r>
            <a:r>
              <a:rPr lang="en"/>
              <a:t> in GitHub</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Acronym Challenge</a:t>
            </a:r>
            <a:endParaRPr/>
          </a:p>
        </p:txBody>
      </p:sp>
      <p:sp>
        <p:nvSpPr>
          <p:cNvPr id="170" name="Google Shape;170;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Group Activity</a:t>
            </a:r>
            <a:endParaRPr/>
          </a:p>
          <a:p>
            <a:pPr indent="0" lvl="0" marL="0" rtl="0" algn="l">
              <a:spcBef>
                <a:spcPts val="1200"/>
              </a:spcBef>
              <a:spcAft>
                <a:spcPts val="1200"/>
              </a:spcAft>
              <a:buClr>
                <a:schemeClr val="dk1"/>
              </a:buClr>
              <a:buSzPts val="1100"/>
              <a:buFont typeface="Arial"/>
              <a:buNone/>
            </a:pPr>
            <a:r>
              <a:rPr lang="en"/>
              <a:t>Navigate to </a:t>
            </a:r>
            <a:r>
              <a:rPr lang="en">
                <a:solidFill>
                  <a:srgbClr val="9900FF"/>
                </a:solidFill>
              </a:rPr>
              <a:t>Week1-ApproachingProblems/activity-acronym/</a:t>
            </a:r>
            <a:r>
              <a:rPr lang="en"/>
              <a:t> in GitHub</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Discussion</a:t>
            </a:r>
            <a:endParaRPr/>
          </a:p>
        </p:txBody>
      </p:sp>
      <p:sp>
        <p:nvSpPr>
          <p:cNvPr id="176" name="Google Shape;176;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Strategies for estimation?</a:t>
            </a:r>
            <a:endParaRPr/>
          </a:p>
          <a:p>
            <a:pPr indent="0" lvl="0" marL="0" rtl="0" algn="l">
              <a:spcBef>
                <a:spcPts val="1200"/>
              </a:spcBef>
              <a:spcAft>
                <a:spcPts val="1200"/>
              </a:spcAft>
              <a:buNone/>
            </a:pPr>
            <a:r>
              <a:rPr lang="en"/>
              <a:t>Strategies for problem solving?</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Hope to see you next week!</a:t>
            </a:r>
            <a:endParaRPr/>
          </a:p>
        </p:txBody>
      </p:sp>
      <p:sp>
        <p:nvSpPr>
          <p:cNvPr id="182" name="Google Shape;182;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Create bookmarks in your browser for the Discord + GitHub page for LS 591</a:t>
            </a:r>
            <a:endParaRPr/>
          </a:p>
          <a:p>
            <a:pPr indent="-342900" lvl="0" marL="457200" rtl="0" algn="l">
              <a:spcBef>
                <a:spcPts val="1200"/>
              </a:spcBef>
              <a:spcAft>
                <a:spcPts val="0"/>
              </a:spcAft>
              <a:buSzPts val="1800"/>
              <a:buFont typeface="Roboto Mono"/>
              <a:buChar char="●"/>
            </a:pPr>
            <a:r>
              <a:rPr lang="en" u="sng">
                <a:solidFill>
                  <a:schemeClr val="hlink"/>
                </a:solidFill>
                <a:latin typeface="Roboto Mono"/>
                <a:ea typeface="Roboto Mono"/>
                <a:cs typeface="Roboto Mono"/>
                <a:sym typeface="Roboto Mono"/>
                <a:hlinkClick r:id="rId3"/>
              </a:rPr>
              <a:t>https://discord.com/channels/877320365825749002/1277712021944537101</a:t>
            </a:r>
            <a:r>
              <a:rPr lang="en">
                <a:solidFill>
                  <a:srgbClr val="188038"/>
                </a:solidFill>
                <a:latin typeface="Roboto Mono"/>
                <a:ea typeface="Roboto Mono"/>
                <a:cs typeface="Roboto Mono"/>
                <a:sym typeface="Roboto Mono"/>
              </a:rPr>
              <a:t> </a:t>
            </a:r>
            <a:endParaRPr>
              <a:solidFill>
                <a:srgbClr val="188038"/>
              </a:solidFill>
              <a:latin typeface="Roboto Mono"/>
              <a:ea typeface="Roboto Mono"/>
              <a:cs typeface="Roboto Mono"/>
              <a:sym typeface="Roboto Mono"/>
            </a:endParaRPr>
          </a:p>
          <a:p>
            <a:pPr indent="-342900" lvl="0" marL="457200" rtl="0" algn="l">
              <a:spcBef>
                <a:spcPts val="0"/>
              </a:spcBef>
              <a:spcAft>
                <a:spcPts val="0"/>
              </a:spcAft>
              <a:buSzPts val="1800"/>
              <a:buFont typeface="Roboto Mono"/>
              <a:buChar char="●"/>
            </a:pPr>
            <a:r>
              <a:rPr lang="en" u="sng">
                <a:solidFill>
                  <a:schemeClr val="hlink"/>
                </a:solidFill>
                <a:latin typeface="Roboto Mono"/>
                <a:ea typeface="Roboto Mono"/>
                <a:cs typeface="Roboto Mono"/>
                <a:sym typeface="Roboto Mono"/>
                <a:hlinkClick r:id="rId4"/>
              </a:rPr>
              <a:t>https://github.com/allegheny-college-ls-591-fall-2024</a:t>
            </a:r>
            <a:r>
              <a:rPr lang="en">
                <a:solidFill>
                  <a:srgbClr val="188038"/>
                </a:solidFill>
                <a:latin typeface="Roboto Mono"/>
                <a:ea typeface="Roboto Mono"/>
                <a:cs typeface="Roboto Mono"/>
                <a:sym typeface="Roboto Mono"/>
              </a:rPr>
              <a:t>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N.b. the 5pm deadline on Sept 10 (2024) for adding or dropping for 14-week and “Module A” 7-week courses for all students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Agenda</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Pizza + Ice Breaker!</a:t>
            </a:r>
            <a:endParaRPr/>
          </a:p>
          <a:p>
            <a:pPr indent="-342900" lvl="0" marL="457200" rtl="0" algn="l">
              <a:spcBef>
                <a:spcPts val="0"/>
              </a:spcBef>
              <a:spcAft>
                <a:spcPts val="0"/>
              </a:spcAft>
              <a:buSzPts val="1800"/>
              <a:buChar char="●"/>
            </a:pPr>
            <a:r>
              <a:rPr lang="en"/>
              <a:t>Course Overview</a:t>
            </a:r>
            <a:endParaRPr/>
          </a:p>
          <a:p>
            <a:pPr indent="-342900" lvl="0" marL="457200" rtl="0" algn="l">
              <a:spcBef>
                <a:spcPts val="0"/>
              </a:spcBef>
              <a:spcAft>
                <a:spcPts val="0"/>
              </a:spcAft>
              <a:buSzPts val="1800"/>
              <a:buChar char="●"/>
            </a:pPr>
            <a:r>
              <a:rPr lang="en"/>
              <a:t>Departmental Values</a:t>
            </a:r>
            <a:endParaRPr/>
          </a:p>
          <a:p>
            <a:pPr indent="-342900" lvl="0" marL="457200" rtl="0" algn="l">
              <a:spcBef>
                <a:spcPts val="0"/>
              </a:spcBef>
              <a:spcAft>
                <a:spcPts val="0"/>
              </a:spcAft>
              <a:buSzPts val="1800"/>
              <a:buChar char="●"/>
            </a:pPr>
            <a:r>
              <a:rPr lang="en"/>
              <a:t>Activity &amp; Discussion</a:t>
            </a:r>
            <a:endParaRPr/>
          </a:p>
          <a:p>
            <a:pPr indent="-342900" lvl="0" marL="457200" rtl="0" algn="l">
              <a:spcBef>
                <a:spcPts val="0"/>
              </a:spcBef>
              <a:spcAft>
                <a:spcPts val="0"/>
              </a:spcAft>
              <a:buSzPts val="1800"/>
              <a:buChar char="●"/>
            </a:pPr>
            <a:r>
              <a:rPr lang="en"/>
              <a:t>Discord Access, GitHub Accounts</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Tell us about yourself</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Name</a:t>
            </a:r>
            <a:endParaRPr/>
          </a:p>
          <a:p>
            <a:pPr indent="0" lvl="0" marL="0" rtl="0" algn="l">
              <a:spcBef>
                <a:spcPts val="1200"/>
              </a:spcBef>
              <a:spcAft>
                <a:spcPts val="0"/>
              </a:spcAft>
              <a:buNone/>
            </a:pPr>
            <a:r>
              <a:rPr lang="en"/>
              <a:t>Song that you would like to listen to</a:t>
            </a:r>
            <a:endParaRPr/>
          </a:p>
          <a:p>
            <a:pPr indent="0" lvl="0" marL="0" rtl="0" algn="l">
              <a:spcBef>
                <a:spcPts val="1200"/>
              </a:spcBef>
              <a:spcAft>
                <a:spcPts val="0"/>
              </a:spcAft>
              <a:buNone/>
            </a:pPr>
            <a:r>
              <a:rPr lang="en"/>
              <a:t>Favorite ice cream flavor</a:t>
            </a:r>
            <a:endParaRPr/>
          </a:p>
          <a:p>
            <a:pPr indent="0" lvl="0" marL="0" rtl="0" algn="l">
              <a:spcBef>
                <a:spcPts val="1200"/>
              </a:spcBef>
              <a:spcAft>
                <a:spcPts val="1200"/>
              </a:spcAft>
              <a:buNone/>
            </a:pPr>
            <a:r>
              <a:rPr lang="en"/>
              <a:t>random fun fact?</a:t>
            </a:r>
            <a:endParaRPr/>
          </a:p>
        </p:txBody>
      </p:sp>
      <p:pic>
        <p:nvPicPr>
          <p:cNvPr id="68" name="Google Shape;68;p15"/>
          <p:cNvPicPr preferRelativeResize="0"/>
          <p:nvPr/>
        </p:nvPicPr>
        <p:blipFill rotWithShape="1">
          <a:blip r:embed="rId3">
            <a:alphaModFix/>
          </a:blip>
          <a:srcRect b="9682" l="0" r="0" t="0"/>
          <a:stretch/>
        </p:blipFill>
        <p:spPr>
          <a:xfrm>
            <a:off x="4661075" y="490323"/>
            <a:ext cx="3835655" cy="37420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Guest Spotlight!</a:t>
            </a:r>
            <a:endParaRPr/>
          </a:p>
        </p:txBody>
      </p:sp>
      <p:sp>
        <p:nvSpPr>
          <p:cNvPr id="74" name="Google Shape;74;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75" name="Google Shape;75;p16"/>
          <p:cNvPicPr preferRelativeResize="0"/>
          <p:nvPr/>
        </p:nvPicPr>
        <p:blipFill>
          <a:blip r:embed="rId3">
            <a:alphaModFix/>
          </a:blip>
          <a:stretch>
            <a:fillRect/>
          </a:stretch>
        </p:blipFill>
        <p:spPr>
          <a:xfrm>
            <a:off x="-12" y="1478238"/>
            <a:ext cx="5402925" cy="2848975"/>
          </a:xfrm>
          <a:prstGeom prst="rect">
            <a:avLst/>
          </a:prstGeom>
          <a:noFill/>
          <a:ln>
            <a:noFill/>
          </a:ln>
        </p:spPr>
      </p:pic>
      <p:pic>
        <p:nvPicPr>
          <p:cNvPr id="76" name="Google Shape;76;p16"/>
          <p:cNvPicPr preferRelativeResize="0"/>
          <p:nvPr/>
        </p:nvPicPr>
        <p:blipFill>
          <a:blip r:embed="rId4">
            <a:alphaModFix/>
          </a:blip>
          <a:stretch>
            <a:fillRect/>
          </a:stretch>
        </p:blipFill>
        <p:spPr>
          <a:xfrm>
            <a:off x="5224244" y="-120875"/>
            <a:ext cx="3856062" cy="51434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Course Overview</a:t>
            </a:r>
            <a:endParaRPr/>
          </a:p>
        </p:txBody>
      </p:sp>
      <p:sp>
        <p:nvSpPr>
          <p:cNvPr id="82" name="Google Shape;82;p17"/>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LS 591 - Computational Skills and Problem Solving</a:t>
            </a:r>
            <a:endParaRPr/>
          </a:p>
          <a:p>
            <a:pPr indent="0" lvl="0" marL="0" rtl="0" algn="l">
              <a:spcBef>
                <a:spcPts val="0"/>
              </a:spcBef>
              <a:spcAft>
                <a:spcPts val="0"/>
              </a:spcAft>
              <a:buClr>
                <a:schemeClr val="dk1"/>
              </a:buClr>
              <a:buSzPct val="39285"/>
              <a:buFont typeface="Arial"/>
              <a:buNone/>
            </a:pPr>
            <a:r>
              <a:t/>
            </a:r>
            <a:endParaRPr/>
          </a:p>
          <a:p>
            <a:pPr indent="0" lvl="0" marL="0" rtl="0" algn="l">
              <a:spcBef>
                <a:spcPts val="0"/>
              </a:spcBef>
              <a:spcAft>
                <a:spcPts val="0"/>
              </a:spcAft>
              <a:buNone/>
            </a:pPr>
            <a:r>
              <a:t/>
            </a:r>
            <a:endParaRPr/>
          </a:p>
        </p:txBody>
      </p:sp>
      <p:sp>
        <p:nvSpPr>
          <p:cNvPr id="88" name="Google Shape;88;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Course Overview</a:t>
            </a:r>
            <a:endParaRPr/>
          </a:p>
          <a:p>
            <a:pPr indent="-342900" lvl="0" marL="457200" rtl="0" algn="l">
              <a:spcBef>
                <a:spcPts val="1200"/>
              </a:spcBef>
              <a:spcAft>
                <a:spcPts val="0"/>
              </a:spcAft>
              <a:buSzPts val="1800"/>
              <a:buChar char="●"/>
            </a:pPr>
            <a:r>
              <a:rPr lang="en"/>
              <a:t>2 credits, pass/fail</a:t>
            </a:r>
            <a:endParaRPr/>
          </a:p>
          <a:p>
            <a:pPr indent="-342900" lvl="0" marL="457200" rtl="0" algn="l">
              <a:spcBef>
                <a:spcPts val="0"/>
              </a:spcBef>
              <a:spcAft>
                <a:spcPts val="0"/>
              </a:spcAft>
              <a:buSzPts val="1800"/>
              <a:buChar char="●"/>
            </a:pPr>
            <a:r>
              <a:rPr lang="en"/>
              <a:t>This course is a hands-on, activity-based study group for developing skills related to computers and computational thinking</a:t>
            </a:r>
            <a:endParaRPr/>
          </a:p>
          <a:p>
            <a:pPr indent="-342900" lvl="0" marL="457200" rtl="0" algn="l">
              <a:spcBef>
                <a:spcPts val="0"/>
              </a:spcBef>
              <a:spcAft>
                <a:spcPts val="0"/>
              </a:spcAft>
              <a:buSzPts val="1800"/>
              <a:buChar char="●"/>
            </a:pPr>
            <a:r>
              <a:rPr lang="en"/>
              <a:t>It is imperative to attend class because a majority of activities take place in class, collaboratively</a:t>
            </a:r>
            <a:endParaRPr/>
          </a:p>
          <a:p>
            <a:pPr indent="-342900" lvl="0" marL="457200" rtl="0" algn="l">
              <a:spcBef>
                <a:spcPts val="0"/>
              </a:spcBef>
              <a:spcAft>
                <a:spcPts val="0"/>
              </a:spcAft>
              <a:buSzPts val="1800"/>
              <a:buChar char="●"/>
            </a:pPr>
            <a:r>
              <a:rPr lang="en"/>
              <a:t>There are only 5 meetings after today after Friday iTea</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LS 591 - Computational Skills and Problem Solving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94" name="Google Shape;94;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benefits of participating include</a:t>
            </a:r>
            <a:endParaRPr/>
          </a:p>
          <a:p>
            <a:pPr indent="-342900" lvl="0" marL="457200" rtl="0" algn="l">
              <a:spcBef>
                <a:spcPts val="1200"/>
              </a:spcBef>
              <a:spcAft>
                <a:spcPts val="0"/>
              </a:spcAft>
              <a:buSzPts val="1800"/>
              <a:buChar char="●"/>
            </a:pPr>
            <a:r>
              <a:rPr lang="en"/>
              <a:t>reviewing or learning how to organize and find files on your computer</a:t>
            </a:r>
            <a:endParaRPr/>
          </a:p>
          <a:p>
            <a:pPr indent="-342900" lvl="0" marL="457200" rtl="0" algn="l">
              <a:spcBef>
                <a:spcPts val="0"/>
              </a:spcBef>
              <a:spcAft>
                <a:spcPts val="0"/>
              </a:spcAft>
              <a:buSzPts val="1800"/>
              <a:buChar char="●"/>
            </a:pPr>
            <a:r>
              <a:rPr lang="en"/>
              <a:t>reviewing or learning tricks for troubleshooting computer problems</a:t>
            </a:r>
            <a:endParaRPr/>
          </a:p>
          <a:p>
            <a:pPr indent="-342900" lvl="0" marL="457200" rtl="0" algn="l">
              <a:spcBef>
                <a:spcPts val="0"/>
              </a:spcBef>
              <a:spcAft>
                <a:spcPts val="0"/>
              </a:spcAft>
              <a:buSzPts val="1800"/>
              <a:buChar char="●"/>
            </a:pPr>
            <a:r>
              <a:rPr lang="en"/>
              <a:t>reviewing and practicing problem-solving skills</a:t>
            </a:r>
            <a:endParaRPr/>
          </a:p>
          <a:p>
            <a:pPr indent="-342900" lvl="0" marL="457200" rtl="0" algn="l">
              <a:spcBef>
                <a:spcPts val="0"/>
              </a:spcBef>
              <a:spcAft>
                <a:spcPts val="0"/>
              </a:spcAft>
              <a:buSzPts val="1800"/>
              <a:buChar char="●"/>
            </a:pPr>
            <a:r>
              <a:rPr lang="en"/>
              <a:t>reviewing and practicing algebra-based logic</a:t>
            </a:r>
            <a:endParaRPr/>
          </a:p>
          <a:p>
            <a:pPr indent="-342900" lvl="0" marL="457200" rtl="0" algn="l">
              <a:spcBef>
                <a:spcPts val="0"/>
              </a:spcBef>
              <a:spcAft>
                <a:spcPts val="0"/>
              </a:spcAft>
              <a:buSzPts val="1800"/>
              <a:buChar char="●"/>
            </a:pPr>
            <a:r>
              <a:rPr lang="en"/>
              <a:t>guaranteed slot in CMPSC 100 next semester</a:t>
            </a:r>
            <a:endParaRPr/>
          </a:p>
          <a:p>
            <a:pPr indent="-342900" lvl="0" marL="457200" rtl="0" algn="l">
              <a:spcBef>
                <a:spcPts val="0"/>
              </a:spcBef>
              <a:spcAft>
                <a:spcPts val="0"/>
              </a:spcAft>
              <a:buSzPts val="1800"/>
              <a:buChar char="●"/>
            </a:pPr>
            <a:r>
              <a:rPr lang="en"/>
              <a:t>one extra homework token for CMPSC 100</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LS 591 - Computational Skills and Problem Solving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00" name="Google Shape;100;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Check the Syllabus for detailed information on</a:t>
            </a:r>
            <a:endParaRPr/>
          </a:p>
          <a:p>
            <a:pPr indent="-342900" lvl="0" marL="457200" rtl="0" algn="l">
              <a:spcBef>
                <a:spcPts val="1200"/>
              </a:spcBef>
              <a:spcAft>
                <a:spcPts val="0"/>
              </a:spcAft>
              <a:buSzPts val="1800"/>
              <a:buChar char="●"/>
            </a:pPr>
            <a:r>
              <a:rPr lang="en"/>
              <a:t>Instructor office hours</a:t>
            </a:r>
            <a:endParaRPr/>
          </a:p>
          <a:p>
            <a:pPr indent="-342900" lvl="0" marL="457200" rtl="0" algn="l">
              <a:spcBef>
                <a:spcPts val="0"/>
              </a:spcBef>
              <a:spcAft>
                <a:spcPts val="0"/>
              </a:spcAft>
              <a:buSzPts val="1800"/>
              <a:buChar char="●"/>
            </a:pPr>
            <a:r>
              <a:rPr lang="en"/>
              <a:t>Course Schedule</a:t>
            </a:r>
            <a:endParaRPr/>
          </a:p>
          <a:p>
            <a:pPr indent="-342900" lvl="0" marL="457200" rtl="0" algn="l">
              <a:spcBef>
                <a:spcPts val="0"/>
              </a:spcBef>
              <a:spcAft>
                <a:spcPts val="0"/>
              </a:spcAft>
              <a:buSzPts val="1800"/>
              <a:buChar char="●"/>
            </a:pPr>
            <a:r>
              <a:rPr lang="en"/>
              <a:t>Policies</a:t>
            </a:r>
            <a:endParaRPr/>
          </a:p>
        </p:txBody>
      </p:sp>
      <p:pic>
        <p:nvPicPr>
          <p:cNvPr id="101" name="Google Shape;101;p20"/>
          <p:cNvPicPr preferRelativeResize="0"/>
          <p:nvPr/>
        </p:nvPicPr>
        <p:blipFill>
          <a:blip r:embed="rId3">
            <a:alphaModFix/>
          </a:blip>
          <a:stretch>
            <a:fillRect/>
          </a:stretch>
        </p:blipFill>
        <p:spPr>
          <a:xfrm>
            <a:off x="3300250" y="1729649"/>
            <a:ext cx="5318225" cy="1474075"/>
          </a:xfrm>
          <a:prstGeom prst="rect">
            <a:avLst/>
          </a:prstGeom>
          <a:noFill/>
          <a:ln>
            <a:noFill/>
          </a:ln>
        </p:spPr>
      </p:pic>
      <p:pic>
        <p:nvPicPr>
          <p:cNvPr id="102" name="Google Shape;102;p20"/>
          <p:cNvPicPr preferRelativeResize="0"/>
          <p:nvPr/>
        </p:nvPicPr>
        <p:blipFill>
          <a:blip r:embed="rId4">
            <a:alphaModFix/>
          </a:blip>
          <a:stretch>
            <a:fillRect/>
          </a:stretch>
        </p:blipFill>
        <p:spPr>
          <a:xfrm>
            <a:off x="3300250" y="3589830"/>
            <a:ext cx="5318226" cy="118832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LS 591 - Computational Skills and Problem Solving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08" name="Google Shape;108;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Activities for the course involve:</a:t>
            </a:r>
            <a:endParaRPr/>
          </a:p>
          <a:p>
            <a:pPr indent="-342900" lvl="0" marL="457200" rtl="0" algn="l">
              <a:spcBef>
                <a:spcPts val="1200"/>
              </a:spcBef>
              <a:spcAft>
                <a:spcPts val="0"/>
              </a:spcAft>
              <a:buSzPts val="1800"/>
              <a:buChar char="●"/>
            </a:pPr>
            <a:r>
              <a:rPr lang="en"/>
              <a:t>Estimating the unknowable</a:t>
            </a:r>
            <a:endParaRPr/>
          </a:p>
          <a:p>
            <a:pPr indent="-342900" lvl="0" marL="457200" rtl="0" algn="l">
              <a:spcBef>
                <a:spcPts val="0"/>
              </a:spcBef>
              <a:spcAft>
                <a:spcPts val="0"/>
              </a:spcAft>
              <a:buSzPts val="1800"/>
              <a:buChar char="●"/>
            </a:pPr>
            <a:r>
              <a:rPr lang="en"/>
              <a:t>Filing video game characters</a:t>
            </a:r>
            <a:endParaRPr/>
          </a:p>
          <a:p>
            <a:pPr indent="-342900" lvl="0" marL="457200" rtl="0" algn="l">
              <a:spcBef>
                <a:spcPts val="0"/>
              </a:spcBef>
              <a:spcAft>
                <a:spcPts val="0"/>
              </a:spcAft>
              <a:buSzPts val="1800"/>
              <a:buChar char="●"/>
            </a:pPr>
            <a:r>
              <a:rPr lang="en"/>
              <a:t>Typing songs + racing on Wikipedia</a:t>
            </a:r>
            <a:endParaRPr/>
          </a:p>
          <a:p>
            <a:pPr indent="-342900" lvl="0" marL="457200" rtl="0" algn="l">
              <a:spcBef>
                <a:spcPts val="0"/>
              </a:spcBef>
              <a:spcAft>
                <a:spcPts val="0"/>
              </a:spcAft>
              <a:buSzPts val="1800"/>
              <a:buChar char="●"/>
            </a:pPr>
            <a:r>
              <a:rPr lang="en"/>
              <a:t>Learning about your future @ Blue &amp; Gold Panel Talk!</a:t>
            </a:r>
            <a:endParaRPr/>
          </a:p>
          <a:p>
            <a:pPr indent="-342900" lvl="0" marL="457200" rtl="0" algn="l">
              <a:spcBef>
                <a:spcPts val="0"/>
              </a:spcBef>
              <a:spcAft>
                <a:spcPts val="0"/>
              </a:spcAft>
              <a:buSzPts val="1800"/>
              <a:buChar char="●"/>
            </a:pPr>
            <a:r>
              <a:rPr lang="en"/>
              <a:t>Making </a:t>
            </a:r>
            <a:r>
              <a:rPr lang="en"/>
              <a:t>PB&amp;J sandwiches + following </a:t>
            </a:r>
            <a:r>
              <a:rPr lang="en"/>
              <a:t>a</a:t>
            </a:r>
            <a:r>
              <a:rPr lang="en"/>
              <a:t> campus scavenger hunt</a:t>
            </a:r>
            <a:endParaRPr/>
          </a:p>
          <a:p>
            <a:pPr indent="-342900" lvl="0" marL="457200" rtl="0" algn="l">
              <a:spcBef>
                <a:spcPts val="0"/>
              </a:spcBef>
              <a:spcAft>
                <a:spcPts val="0"/>
              </a:spcAft>
              <a:buSzPts val="1800"/>
              <a:buChar char="●"/>
            </a:pPr>
            <a:r>
              <a:rPr lang="en"/>
              <a:t>Competing in a computational jeopardy for a prize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